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8"/>
  </p:notesMasterIdLst>
  <p:sldIdLst>
    <p:sldId id="256" r:id="rId2"/>
    <p:sldId id="276" r:id="rId3"/>
    <p:sldId id="279" r:id="rId4"/>
    <p:sldId id="286" r:id="rId5"/>
    <p:sldId id="287" r:id="rId6"/>
    <p:sldId id="277" r:id="rId7"/>
    <p:sldId id="297" r:id="rId8"/>
    <p:sldId id="257" r:id="rId9"/>
    <p:sldId id="278" r:id="rId10"/>
    <p:sldId id="263" r:id="rId11"/>
    <p:sldId id="264" r:id="rId12"/>
    <p:sldId id="265" r:id="rId13"/>
    <p:sldId id="280" r:id="rId14"/>
    <p:sldId id="285" r:id="rId15"/>
    <p:sldId id="283" r:id="rId16"/>
    <p:sldId id="284" r:id="rId17"/>
    <p:sldId id="298" r:id="rId18"/>
    <p:sldId id="281" r:id="rId19"/>
    <p:sldId id="258" r:id="rId20"/>
    <p:sldId id="259" r:id="rId21"/>
    <p:sldId id="260" r:id="rId22"/>
    <p:sldId id="267" r:id="rId23"/>
    <p:sldId id="269" r:id="rId24"/>
    <p:sldId id="268" r:id="rId25"/>
    <p:sldId id="271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74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/>
    <p:restoredTop sz="96228"/>
  </p:normalViewPr>
  <p:slideViewPr>
    <p:cSldViewPr snapToGrid="0" snapToObjects="1">
      <p:cViewPr>
        <p:scale>
          <a:sx n="98" d="100"/>
          <a:sy n="98" d="100"/>
        </p:scale>
        <p:origin x="144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Studies of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890853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/>
              <a:t>Philip K. </a:t>
            </a:r>
            <a:r>
              <a:rPr lang="en-US" dirty="0" err="1"/>
              <a:t>Sørli</a:t>
            </a:r>
            <a:r>
              <a:rPr lang="en-US" dirty="0"/>
              <a:t> </a:t>
            </a:r>
            <a:r>
              <a:rPr lang="en-US" dirty="0" err="1"/>
              <a:t>Niane</a:t>
            </a:r>
            <a:endParaRPr lang="en-US" dirty="0"/>
          </a:p>
          <a:p>
            <a:r>
              <a:rPr lang="en-US" dirty="0"/>
              <a:t>University of Oslo</a:t>
            </a:r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AF01C6C-E932-EE4D-873F-F4DDDD26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657350"/>
                <a:ext cx="10058400" cy="4514850"/>
              </a:xfrm>
            </p:spPr>
            <p:txBody>
              <a:bodyPr/>
              <a:lstStyle/>
              <a:p>
                <a:r>
                  <a:rPr lang="en-US" dirty="0"/>
                  <a:t>Solving		and   </a:t>
                </a:r>
              </a:p>
              <a:p>
                <a:endParaRPr lang="en-US" dirty="0"/>
              </a:p>
              <a:p>
                <a:r>
                  <a:rPr lang="en-US" dirty="0"/>
                  <a:t>With </a:t>
                </a:r>
              </a:p>
              <a:p>
                <a:pPr lvl="3"/>
                <a:r>
                  <a:rPr lang="en-US" dirty="0"/>
                  <a:t> .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lvl="3"/>
                <a:r>
                  <a:rPr lang="en-US" dirty="0"/>
                  <a:t> .</a:t>
                </a:r>
              </a:p>
              <a:p>
                <a:endParaRPr lang="en-US" dirty="0"/>
              </a:p>
              <a:p>
                <a:r>
                  <a:rPr lang="en-US" dirty="0"/>
                  <a:t>Generalized circuit to evaluate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† </m:t>
                        </m:r>
                      </m:sup>
                    </m:sSup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AF01C6C-E932-EE4D-873F-F4DDDD26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657350"/>
                <a:ext cx="10058400" cy="4514850"/>
              </a:xfrm>
              <a:blipFill>
                <a:blip r:embed="rId2"/>
                <a:stretch>
                  <a:fillRect l="-37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7E75B6E-91E5-C6B2-EA49-A4A71DEF7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638" y="4987903"/>
            <a:ext cx="6879930" cy="1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378ADC-F29A-8E00-C5D5-27872A8F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E0C578-441E-0F28-648D-12A8B0DF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probability distributions</a:t>
            </a:r>
          </a:p>
          <a:p>
            <a:pPr lvl="1"/>
            <a:r>
              <a:rPr lang="en-US" dirty="0"/>
              <a:t>Bell state</a:t>
            </a:r>
          </a:p>
          <a:p>
            <a:r>
              <a:rPr lang="en-US" dirty="0"/>
              <a:t>Classification/Regression of classical data</a:t>
            </a:r>
          </a:p>
          <a:p>
            <a:pPr lvl="1"/>
            <a:r>
              <a:rPr lang="en-US" dirty="0"/>
              <a:t>Transaction dataset</a:t>
            </a:r>
          </a:p>
          <a:p>
            <a:pPr lvl="1"/>
            <a:r>
              <a:rPr lang="en-US" dirty="0"/>
              <a:t>MNIST(4 classes)</a:t>
            </a:r>
          </a:p>
          <a:p>
            <a:pPr lvl="1"/>
            <a:r>
              <a:rPr lang="en-US" dirty="0"/>
              <a:t>Franke function</a:t>
            </a:r>
          </a:p>
          <a:p>
            <a:r>
              <a:rPr lang="en-US" dirty="0"/>
              <a:t>Finding ground state energy of H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VarQITE</a:t>
            </a:r>
            <a:endParaRPr lang="en-US" dirty="0"/>
          </a:p>
          <a:p>
            <a:pPr lvl="1"/>
            <a:r>
              <a:rPr lang="en-US" dirty="0"/>
              <a:t>RBM- Neural network quantum states</a:t>
            </a:r>
          </a:p>
        </p:txBody>
      </p:sp>
    </p:spTree>
    <p:extLst>
      <p:ext uri="{BB962C8B-B14F-4D97-AF65-F5344CB8AC3E}">
        <p14:creationId xmlns:p14="http://schemas.microsoft.com/office/powerpoint/2010/main" val="366999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0C2CC6-15FD-7B3A-1F0C-ECA621F7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26920"/>
            <a:ext cx="10058400" cy="1609344"/>
          </a:xfrm>
        </p:spPr>
        <p:txBody>
          <a:bodyPr/>
          <a:lstStyle/>
          <a:p>
            <a:r>
              <a:rPr lang="en-US" dirty="0"/>
              <a:t>Ansatzes and Hamiltonians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0B54F13-B604-7936-AF79-B2D329756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765" y="1653327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Mainly two Hamiltonians used [1]: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nb-NO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𝐼𝑍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𝑍𝐼</m:t>
                    </m:r>
                  </m:oMath>
                </a14:m>
                <a:endParaRPr lang="nb-NO" dirty="0"/>
              </a:p>
              <a:p>
                <a:r>
                  <a:rPr lang="nb-NO" b="0" dirty="0" err="1"/>
                  <a:t>Mainly</a:t>
                </a:r>
                <a:r>
                  <a:rPr lang="nb-NO" b="0" dirty="0"/>
                  <a:t> </a:t>
                </a:r>
                <a:r>
                  <a:rPr lang="nb-NO" b="0" dirty="0" err="1"/>
                  <a:t>two</a:t>
                </a:r>
                <a:r>
                  <a:rPr lang="nb-NO" b="0" dirty="0"/>
                  <a:t> </a:t>
                </a:r>
                <a:r>
                  <a:rPr lang="nb-NO" dirty="0" err="1"/>
                  <a:t>ansatzes</a:t>
                </a:r>
                <a:endParaRPr lang="nb-NO" dirty="0"/>
              </a:p>
              <a:p>
                <a:endParaRPr lang="nb-NO" b="0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0B54F13-B604-7936-AF79-B2D329756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765" y="1653327"/>
                <a:ext cx="10058400" cy="4050792"/>
              </a:xfrm>
              <a:blipFill>
                <a:blip r:embed="rId2"/>
                <a:stretch>
                  <a:fillRect l="-252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Sylinder 3">
            <a:extLst>
              <a:ext uri="{FF2B5EF4-FFF2-40B4-BE49-F238E27FC236}">
                <a16:creationId xmlns:a16="http://schemas.microsoft.com/office/drawing/2014/main" id="{01846872-FFF7-160F-21BE-880255D30866}"/>
              </a:ext>
            </a:extLst>
          </p:cNvPr>
          <p:cNvSpPr txBox="1"/>
          <p:nvPr/>
        </p:nvSpPr>
        <p:spPr>
          <a:xfrm>
            <a:off x="720169" y="6373368"/>
            <a:ext cx="107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[1] </a:t>
            </a:r>
            <a:r>
              <a:rPr lang="nb-NO" sz="1600" dirty="0" err="1"/>
              <a:t>Zoufal</a:t>
            </a:r>
            <a:r>
              <a:rPr lang="nb-NO" sz="1600" dirty="0"/>
              <a:t>, C., </a:t>
            </a:r>
            <a:r>
              <a:rPr lang="nb-NO" sz="1600" dirty="0" err="1"/>
              <a:t>Lucchi</a:t>
            </a:r>
            <a:r>
              <a:rPr lang="nb-NO" sz="1600" dirty="0"/>
              <a:t>, A. &amp; </a:t>
            </a:r>
            <a:r>
              <a:rPr lang="nb-NO" sz="1600" dirty="0" err="1"/>
              <a:t>Woerner</a:t>
            </a:r>
            <a:r>
              <a:rPr lang="nb-NO" sz="1600" dirty="0"/>
              <a:t>, S. </a:t>
            </a:r>
            <a:r>
              <a:rPr lang="nb-NO" sz="1600" dirty="0" err="1"/>
              <a:t>Variational</a:t>
            </a:r>
            <a:r>
              <a:rPr lang="nb-NO" sz="1600" dirty="0"/>
              <a:t> </a:t>
            </a:r>
            <a:r>
              <a:rPr lang="nb-NO" sz="1600" dirty="0" err="1"/>
              <a:t>quantum</a:t>
            </a:r>
            <a:r>
              <a:rPr lang="nb-NO" sz="1600" dirty="0"/>
              <a:t> </a:t>
            </a:r>
            <a:r>
              <a:rPr lang="nb-NO" sz="1600" dirty="0" err="1"/>
              <a:t>Boltzmann</a:t>
            </a:r>
            <a:r>
              <a:rPr lang="nb-NO" sz="1600" dirty="0"/>
              <a:t> </a:t>
            </a:r>
            <a:r>
              <a:rPr lang="nb-NO" sz="1600" dirty="0" err="1"/>
              <a:t>machines</a:t>
            </a:r>
            <a:r>
              <a:rPr lang="nb-NO" sz="1600" dirty="0"/>
              <a:t>. </a:t>
            </a:r>
            <a:r>
              <a:rPr lang="nb-NO" sz="1600" i="1" dirty="0"/>
              <a:t>Quantum Mach. </a:t>
            </a:r>
            <a:r>
              <a:rPr lang="nb-NO" sz="1600" i="1" dirty="0" err="1"/>
              <a:t>Intell</a:t>
            </a:r>
            <a:r>
              <a:rPr lang="nb-NO" sz="1600" i="1" dirty="0"/>
              <a:t>.</a:t>
            </a:r>
            <a:r>
              <a:rPr lang="nb-NO" sz="1600" dirty="0"/>
              <a:t> </a:t>
            </a:r>
            <a:r>
              <a:rPr lang="nb-NO" sz="1600" b="1" dirty="0"/>
              <a:t>3, </a:t>
            </a:r>
            <a:r>
              <a:rPr lang="nb-NO" sz="1600" dirty="0"/>
              <a:t>7 (2021).</a:t>
            </a:r>
            <a:endParaRPr lang="en-US" sz="16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E5C193E-EE16-6C8C-F42B-3703F3E4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35" y="3248482"/>
            <a:ext cx="3795488" cy="8982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8C2E7DD-973A-C8B7-EB42-F4085FD5D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35" y="4367484"/>
            <a:ext cx="5451195" cy="16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3C1762-957D-37B6-7E99-89516045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 and Bias encoding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606586-FE24-16D8-7B1A-A2168ADB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tasks</a:t>
            </a:r>
          </a:p>
        </p:txBody>
      </p:sp>
    </p:spTree>
    <p:extLst>
      <p:ext uri="{BB962C8B-B14F-4D97-AF65-F5344CB8AC3E}">
        <p14:creationId xmlns:p14="http://schemas.microsoft.com/office/powerpoint/2010/main" val="189312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D0709A-C291-F305-BF64-78EE4B4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and such extra things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28381E-7F2C-7196-9621-60392D4D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F1CC23-093C-F9B2-74C1-EAF63BCE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Hydrogen Hamiltonian rewrite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7E0A2F-4BBE-EB2D-BA53-E7ACA30A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about hydrogen Hamiltonian? 4 qubit to 2 qubit?</a:t>
            </a:r>
          </a:p>
        </p:txBody>
      </p:sp>
    </p:spTree>
    <p:extLst>
      <p:ext uri="{BB962C8B-B14F-4D97-AF65-F5344CB8AC3E}">
        <p14:creationId xmlns:p14="http://schemas.microsoft.com/office/powerpoint/2010/main" val="207158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6FEA2A-18D7-B197-3624-C762BA7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 using Neural network quantum states(NQS)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6AF87B-2605-8915-572B-57C9D9E2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wave function and such, show some formulas</a:t>
            </a:r>
          </a:p>
        </p:txBody>
      </p:sp>
    </p:spTree>
    <p:extLst>
      <p:ext uri="{BB962C8B-B14F-4D97-AF65-F5344CB8AC3E}">
        <p14:creationId xmlns:p14="http://schemas.microsoft.com/office/powerpoint/2010/main" val="735446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69E2F-49DB-143C-6318-0DF7078D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028A5C-6B54-9F67-A3C4-6BF71AED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Theory:</a:t>
            </a:r>
          </a:p>
          <a:p>
            <a:pPr lvl="1"/>
            <a:r>
              <a:rPr lang="en-US" dirty="0"/>
              <a:t>Machine Learning </a:t>
            </a:r>
          </a:p>
          <a:p>
            <a:pPr lvl="1"/>
            <a:r>
              <a:rPr lang="en-US" dirty="0"/>
              <a:t>Quantum Computing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151148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Benchmark: Generation of approximate Gibbs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A0021F7-082D-A04B-8C52-2309B8EF0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685926"/>
                <a:ext cx="10058400" cy="49863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Hamiltonians: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=1.0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𝑍𝑍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−0.2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−0.2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𝐼𝑍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+0.3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𝑋𝐼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+0.3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𝐼𝑋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 steps</a:t>
                </a:r>
              </a:p>
              <a:p>
                <a:r>
                  <a:rPr lang="en-US" dirty="0"/>
                  <a:t>Solve for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̇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acc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nb-NO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acc>
                      <m:accPr>
                        <m:chr m:val="̇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Ridge and Lasso </a:t>
                </a:r>
                <a:r>
                  <a:rPr lang="en-US" dirty="0">
                    <a:sym typeface="Wingdings" pitchFamily="2" charset="2"/>
                  </a:rPr>
                  <a:t>Invertible matrices</a:t>
                </a:r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A0021F7-082D-A04B-8C52-2309B8EF0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685926"/>
                <a:ext cx="10058400" cy="4986337"/>
              </a:xfrm>
              <a:blipFill>
                <a:blip r:embed="rId2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de 10">
            <a:extLst>
              <a:ext uri="{FF2B5EF4-FFF2-40B4-BE49-F238E27FC236}">
                <a16:creationId xmlns:a16="http://schemas.microsoft.com/office/drawing/2014/main" id="{BB72B118-C39B-7845-4ED9-068229F7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3" y="2236255"/>
            <a:ext cx="5786892" cy="35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248"/>
            <a:ext cx="10058400" cy="1609344"/>
          </a:xfrm>
        </p:spPr>
        <p:txBody>
          <a:bodyPr/>
          <a:lstStyle/>
          <a:p>
            <a:r>
              <a:rPr lang="en-US" dirty="0"/>
              <a:t>Benchmark: Generation of approximate Gibbs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63BC793-DF61-FF47-AADB-DEB3EDE072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36592"/>
                <a:ext cx="10058400" cy="48470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Dynamically changeable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Fidelities 0.98 and 1.0 for H1 and H2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63BC793-DF61-FF47-AADB-DEB3EDE072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36592"/>
                <a:ext cx="10058400" cy="4847088"/>
              </a:xfrm>
              <a:blipFill>
                <a:blip r:embed="rId2"/>
                <a:stretch>
                  <a:fillRect l="-378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3C0ED9C5-522F-EC5A-4497-C05F448D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1827"/>
            <a:ext cx="5771960" cy="357555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AA38B80-7151-F19C-E01D-AB0244608346}"/>
              </a:ext>
            </a:extLst>
          </p:cNvPr>
          <p:cNvSpPr txBox="1"/>
          <p:nvPr/>
        </p:nvSpPr>
        <p:spPr>
          <a:xfrm>
            <a:off x="876923" y="6392198"/>
            <a:ext cx="107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[1] </a:t>
            </a:r>
            <a:r>
              <a:rPr lang="nb-NO" sz="1600" dirty="0" err="1"/>
              <a:t>Zoufal</a:t>
            </a:r>
            <a:r>
              <a:rPr lang="nb-NO" sz="1600" dirty="0"/>
              <a:t>, C., </a:t>
            </a:r>
            <a:r>
              <a:rPr lang="nb-NO" sz="1600" dirty="0" err="1"/>
              <a:t>Lucchi</a:t>
            </a:r>
            <a:r>
              <a:rPr lang="nb-NO" sz="1600" dirty="0"/>
              <a:t>, A. &amp; </a:t>
            </a:r>
            <a:r>
              <a:rPr lang="nb-NO" sz="1600" dirty="0" err="1"/>
              <a:t>Woerner</a:t>
            </a:r>
            <a:r>
              <a:rPr lang="nb-NO" sz="1600" dirty="0"/>
              <a:t>, S. </a:t>
            </a:r>
            <a:r>
              <a:rPr lang="nb-NO" sz="1600" dirty="0" err="1"/>
              <a:t>Variational</a:t>
            </a:r>
            <a:r>
              <a:rPr lang="nb-NO" sz="1600" dirty="0"/>
              <a:t> </a:t>
            </a:r>
            <a:r>
              <a:rPr lang="nb-NO" sz="1600" dirty="0" err="1"/>
              <a:t>quantum</a:t>
            </a:r>
            <a:r>
              <a:rPr lang="nb-NO" sz="1600" dirty="0"/>
              <a:t> </a:t>
            </a:r>
            <a:r>
              <a:rPr lang="nb-NO" sz="1600" dirty="0" err="1"/>
              <a:t>Boltzmann</a:t>
            </a:r>
            <a:r>
              <a:rPr lang="nb-NO" sz="1600" dirty="0"/>
              <a:t> </a:t>
            </a:r>
            <a:r>
              <a:rPr lang="nb-NO" sz="1600" dirty="0" err="1"/>
              <a:t>machines</a:t>
            </a:r>
            <a:r>
              <a:rPr lang="nb-NO" sz="1600" dirty="0"/>
              <a:t>. </a:t>
            </a:r>
            <a:r>
              <a:rPr lang="nb-NO" sz="1600" i="1" dirty="0"/>
              <a:t>Quantum Mach. </a:t>
            </a:r>
            <a:r>
              <a:rPr lang="nb-NO" sz="1600" i="1" dirty="0" err="1"/>
              <a:t>Intell</a:t>
            </a:r>
            <a:r>
              <a:rPr lang="nb-NO" sz="1600" i="1" dirty="0"/>
              <a:t>.</a:t>
            </a:r>
            <a:r>
              <a:rPr lang="nb-NO" sz="1600" dirty="0"/>
              <a:t> </a:t>
            </a:r>
            <a:r>
              <a:rPr lang="nb-NO" sz="1600" b="1" dirty="0"/>
              <a:t>3, </a:t>
            </a:r>
            <a:r>
              <a:rPr lang="nb-NO" sz="1600" dirty="0"/>
              <a:t>7 (2021).</a:t>
            </a:r>
            <a:endParaRPr lang="en-US" sz="1600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963C2E6F-637C-6944-B174-E675D799E47F}"/>
              </a:ext>
            </a:extLst>
          </p:cNvPr>
          <p:cNvSpPr txBox="1">
            <a:spLocks/>
          </p:cNvSpPr>
          <p:nvPr/>
        </p:nvSpPr>
        <p:spPr>
          <a:xfrm>
            <a:off x="1063752" y="2612571"/>
            <a:ext cx="5245608" cy="1149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‘Since the algorithm is employed in the context of machine learning, we do not necessarily require perfect state preparation.‘[1]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1 </a:t>
            </a:r>
            <a:r>
              <a:rPr lang="en-US" dirty="0"/>
              <a:t>Generating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399ED84-CA63-3947-99C7-1A12C15A4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834610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10 seeds</a:t>
                </a:r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Target: [0.5, 0.5]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399ED84-CA63-3947-99C7-1A12C15A4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834610"/>
                <a:ext cx="10058400" cy="4050792"/>
              </a:xfrm>
              <a:blipFill>
                <a:blip r:embed="rId2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8D73A12C-99AC-B17F-75D0-22EA2A3A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" y="3177500"/>
            <a:ext cx="5941378" cy="3680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A111E89F-040C-E904-87C9-C52E6CD64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99700"/>
            <a:ext cx="6096000" cy="37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2 </a:t>
            </a:r>
            <a:r>
              <a:rPr lang="en-US" dirty="0"/>
              <a:t>Generating Bell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2A5C5E-276F-EE45-A02F-AE4515E81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3752" y="1664208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10 seeds</a:t>
                </a:r>
              </a:p>
              <a:p>
                <a:r>
                  <a:rPr lang="en-US" dirty="0"/>
                  <a:t>100 epochs</a:t>
                </a:r>
              </a:p>
              <a:p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Target: Bell state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[0.5, 0, 0, 0.5]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2A5C5E-276F-EE45-A02F-AE4515E81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752" y="1664208"/>
                <a:ext cx="10058400" cy="4050792"/>
              </a:xfrm>
              <a:blipFill>
                <a:blip r:embed="rId3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4868E938-08B5-53AC-F471-10EE65AF9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7" y="3273552"/>
            <a:ext cx="5773671" cy="357661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7E1028E-0893-0E63-3833-318F5FF86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7" y="3281390"/>
            <a:ext cx="5773670" cy="35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Learning: 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0BFC5FB-92C4-E541-A272-3E2C74B0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of fraudulent transaction data</a:t>
            </a:r>
          </a:p>
          <a:p>
            <a:r>
              <a:rPr lang="en-US" dirty="0"/>
              <a:t>Features discretized as follows:</a:t>
            </a:r>
          </a:p>
          <a:p>
            <a:r>
              <a:rPr lang="en-US" dirty="0"/>
              <a:t>Standardization scaling of features</a:t>
            </a:r>
          </a:p>
          <a:p>
            <a:r>
              <a:rPr lang="en-US" dirty="0"/>
              <a:t>Split of dataset</a:t>
            </a:r>
          </a:p>
          <a:p>
            <a:r>
              <a:rPr lang="en-US" dirty="0"/>
              <a:t>Merchant Category Code(MCC)</a:t>
            </a:r>
          </a:p>
          <a:p>
            <a:pPr lvl="1"/>
            <a:r>
              <a:rPr lang="en-US" dirty="0"/>
              <a:t>Classify businesses</a:t>
            </a:r>
          </a:p>
          <a:p>
            <a:pPr lvl="1"/>
            <a:r>
              <a:rPr lang="en-US" dirty="0"/>
              <a:t>&lt;10.000 </a:t>
            </a:r>
            <a:r>
              <a:rPr lang="en-US" dirty="0">
                <a:sym typeface="Wingdings" pitchFamily="2" charset="2"/>
              </a:rPr>
              <a:t> 10 features of 0 and 1</a:t>
            </a:r>
            <a:endParaRPr lang="en-US" dirty="0"/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15E03B2-6255-3756-5D98-27909CF3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33" y="2121408"/>
            <a:ext cx="5204410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E621ED-F423-FAC5-3FAB-A71D3696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D8316C-4A05-2C8B-183E-B384A914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investigation </a:t>
            </a:r>
            <a:r>
              <a:rPr lang="en-US" dirty="0" err="1"/>
              <a:t>VarQBM</a:t>
            </a:r>
            <a:endParaRPr lang="en-US" dirty="0"/>
          </a:p>
          <a:p>
            <a:pPr lvl="1"/>
            <a:r>
              <a:rPr lang="en-US" dirty="0"/>
              <a:t>Initialization of neural weights</a:t>
            </a:r>
          </a:p>
          <a:p>
            <a:pPr lvl="1"/>
            <a:r>
              <a:rPr lang="en-US" dirty="0"/>
              <a:t>Learning rates</a:t>
            </a:r>
          </a:p>
          <a:p>
            <a:pPr lvl="1"/>
            <a:r>
              <a:rPr lang="en-US" dirty="0"/>
              <a:t>Activation function in neural net, including and excluding outputs</a:t>
            </a:r>
          </a:p>
          <a:p>
            <a:pPr lvl="1"/>
            <a:r>
              <a:rPr lang="en-US" dirty="0"/>
              <a:t>Bias weights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Parameter investigation RBM</a:t>
            </a:r>
          </a:p>
          <a:p>
            <a:pPr lvl="1"/>
            <a:r>
              <a:rPr lang="en-US" dirty="0"/>
              <a:t>Grid search of learning rate, batch size and hyperparameter of the logistic layer</a:t>
            </a:r>
          </a:p>
          <a:p>
            <a:pPr lvl="1"/>
            <a:r>
              <a:rPr lang="en-US" dirty="0"/>
              <a:t>Rest of parameters are default parameters of scikit learn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AE697CA-3539-59B4-0C75-94FB0D0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3778080"/>
            <a:ext cx="8220891" cy="10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2C591F-1E54-B498-AD6F-0871FA24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A3C050-2FF1-F7B3-00CC-AB9EE7EAD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NN-</a:t>
            </a:r>
            <a:r>
              <a:rPr lang="en-US" dirty="0" err="1"/>
              <a:t>VarQBM</a:t>
            </a:r>
            <a:r>
              <a:rPr lang="en-US" dirty="0"/>
              <a:t> best</a:t>
            </a:r>
          </a:p>
          <a:p>
            <a:r>
              <a:rPr lang="en-US" dirty="0"/>
              <a:t>Bias- </a:t>
            </a:r>
            <a:r>
              <a:rPr lang="en-US" dirty="0" err="1"/>
              <a:t>VarQBM</a:t>
            </a:r>
            <a:r>
              <a:rPr lang="en-US" dirty="0"/>
              <a:t> not that good accuracy</a:t>
            </a:r>
          </a:p>
          <a:p>
            <a:pPr lvl="1"/>
            <a:r>
              <a:rPr lang="en-US" dirty="0"/>
              <a:t>Compare F</a:t>
            </a:r>
            <a:r>
              <a:rPr lang="en-US" baseline="-25000" dirty="0"/>
              <a:t>1</a:t>
            </a:r>
            <a:r>
              <a:rPr lang="en-US" dirty="0"/>
              <a:t> score due to the imbalance</a:t>
            </a:r>
          </a:p>
          <a:p>
            <a:r>
              <a:rPr lang="en-US" dirty="0"/>
              <a:t>Fraud is essentially hard to notice</a:t>
            </a:r>
          </a:p>
          <a:p>
            <a:r>
              <a:rPr lang="en-US" dirty="0"/>
              <a:t> a) Bias		    b) NN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F5C9BCB-5C52-1DC8-0C68-6BF55F46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35" y="1802673"/>
            <a:ext cx="6093163" cy="4885509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3264AC6-F4D7-D9CE-3129-1C192FA2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4245427"/>
            <a:ext cx="6357346" cy="21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1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1E8498C-FFE9-6752-ADBF-282936F0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digits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6912EF-6D85-6BAB-E00B-DA445860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8x8=64 pixels and 28x28=784 pixels</a:t>
            </a:r>
          </a:p>
          <a:p>
            <a:r>
              <a:rPr lang="en-US" dirty="0"/>
              <a:t>Standardization scaling</a:t>
            </a:r>
          </a:p>
          <a:p>
            <a:r>
              <a:rPr lang="en-US" dirty="0"/>
              <a:t>Dataset split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D9868F2-A937-7FA2-A143-8ADC1A32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81" y="3429000"/>
            <a:ext cx="8416834" cy="18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A908C6-C27A-EC99-25F0-44408C7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handwritten digits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162ABD2-C044-313A-4FA3-384F687C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4958" cy="4050792"/>
          </a:xfrm>
        </p:spPr>
        <p:txBody>
          <a:bodyPr/>
          <a:lstStyle/>
          <a:p>
            <a:r>
              <a:rPr lang="en-US" dirty="0"/>
              <a:t>4 classes to ensure small number of qubits</a:t>
            </a:r>
          </a:p>
          <a:p>
            <a:r>
              <a:rPr lang="en-US" dirty="0"/>
              <a:t>8x8 pixels</a:t>
            </a:r>
          </a:p>
          <a:p>
            <a:pPr lvl="1"/>
            <a:r>
              <a:rPr lang="en-US" dirty="0"/>
              <a:t>NN-</a:t>
            </a:r>
            <a:r>
              <a:rPr lang="en-US" dirty="0" err="1"/>
              <a:t>VarQBM</a:t>
            </a:r>
            <a:r>
              <a:rPr lang="en-US" dirty="0"/>
              <a:t> ≥ Standard Classifiers&gt;Bias-</a:t>
            </a:r>
            <a:r>
              <a:rPr lang="en-US" dirty="0" err="1"/>
              <a:t>VarQBM</a:t>
            </a:r>
            <a:endParaRPr lang="en-US" dirty="0"/>
          </a:p>
          <a:p>
            <a:pPr lvl="1"/>
            <a:r>
              <a:rPr lang="en-US" dirty="0"/>
              <a:t>Too many features to compress to 2 qubits</a:t>
            </a:r>
          </a:p>
          <a:p>
            <a:r>
              <a:rPr lang="en-US" dirty="0"/>
              <a:t>28x28 pixels</a:t>
            </a:r>
          </a:p>
          <a:p>
            <a:pPr lvl="1"/>
            <a:r>
              <a:rPr lang="en-US" dirty="0"/>
              <a:t>784 features too many for 2 qubits, without loosing too much valuable information</a:t>
            </a:r>
          </a:p>
          <a:p>
            <a:r>
              <a:rPr lang="en-US" dirty="0"/>
              <a:t>Still shows that the method works as an encoding scheme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5508F1D-9798-7FB1-AACE-DADFF775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06" y="1632857"/>
            <a:ext cx="4862946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C914C7-2DDF-3202-47B1-EDB397FB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2351A6-878D-B531-A6F3-43A84DD4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utilizing quantum computing algorithm</a:t>
            </a:r>
          </a:p>
          <a:p>
            <a:r>
              <a:rPr lang="en-US" dirty="0"/>
              <a:t>Classical Boltzmann machine algorithm translated to Quantum Boltzmann machine</a:t>
            </a:r>
          </a:p>
          <a:p>
            <a:pPr lvl="1"/>
            <a:r>
              <a:rPr lang="en-US" dirty="0"/>
              <a:t>Variational Quantum Boltzmann machine(</a:t>
            </a:r>
            <a:r>
              <a:rPr lang="en-US" dirty="0" err="1"/>
              <a:t>VarQBM</a:t>
            </a:r>
            <a:r>
              <a:rPr lang="en-US" dirty="0"/>
              <a:t>)</a:t>
            </a:r>
          </a:p>
          <a:p>
            <a:r>
              <a:rPr lang="en-US" dirty="0"/>
              <a:t>Comparison of RBM and other classical machine learning methods and </a:t>
            </a:r>
            <a:r>
              <a:rPr lang="en-US" dirty="0" err="1"/>
              <a:t>VarQBM</a:t>
            </a:r>
            <a:endParaRPr lang="en-US" dirty="0"/>
          </a:p>
          <a:p>
            <a:r>
              <a:rPr lang="en-US" dirty="0"/>
              <a:t>Encodement of features into qubits using neural networks</a:t>
            </a:r>
          </a:p>
          <a:p>
            <a:r>
              <a:rPr lang="en-US" dirty="0"/>
              <a:t>Ground state energies using </a:t>
            </a:r>
            <a:r>
              <a:rPr lang="en-US" dirty="0" err="1"/>
              <a:t>VarQITE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05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D6EB5A-1D77-BFAD-9FD9-575ED6B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FRANKE’S FUNCTION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6A16E4-458C-7576-5669-3E250E997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experiment testing regression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Scaled between 0-1 due to using sampling probabilities</a:t>
            </a:r>
          </a:p>
          <a:p>
            <a:r>
              <a:rPr lang="en-US" dirty="0"/>
              <a:t>Polynomial feature of 5</a:t>
            </a:r>
          </a:p>
          <a:p>
            <a:r>
              <a:rPr lang="en-US" dirty="0"/>
              <a:t>Added noise</a:t>
            </a:r>
          </a:p>
          <a:p>
            <a:r>
              <a:rPr lang="en-US" dirty="0"/>
              <a:t>To sampling probability being used as the regression point, while in comparison classification just has to be within a certain interval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B02A9C0-7343-034B-2183-16443B749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725" y="2546352"/>
            <a:ext cx="5843452" cy="8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C401ED-66E2-1377-684E-F90C54A4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Ground state of 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60E6821-F2BA-5FA4-C2A8-3E712F918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--Show both(?) plots—</a:t>
            </a:r>
          </a:p>
          <a:p>
            <a:pPr marL="0" indent="0">
              <a:buNone/>
            </a:pPr>
            <a:r>
              <a:rPr lang="en-US" dirty="0"/>
              <a:t>--Show the ansatz used—</a:t>
            </a:r>
          </a:p>
          <a:p>
            <a:pPr marL="0" indent="0">
              <a:buNone/>
            </a:pPr>
            <a:r>
              <a:rPr lang="en-US" dirty="0"/>
              <a:t>-- Should I add some citations through the pp? Seems professional--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8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23A82D-0511-09C2-C465-DC07D17C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RBM: Ground state of 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EC2B9C-DB2E-8502-DCEC-FBC7399B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mention that the RBM was bad and say the best scores in the prior slide? </a:t>
            </a:r>
          </a:p>
        </p:txBody>
      </p:sp>
    </p:spTree>
    <p:extLst>
      <p:ext uri="{BB962C8B-B14F-4D97-AF65-F5344CB8AC3E}">
        <p14:creationId xmlns:p14="http://schemas.microsoft.com/office/powerpoint/2010/main" val="330670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F6F727-3430-3B0D-21C7-EEF74CD5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DADA537-C476-300A-16CD-EDD72E90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--Add from the real conclusion in the thesis--</a:t>
            </a:r>
          </a:p>
        </p:txBody>
      </p:sp>
    </p:spTree>
    <p:extLst>
      <p:ext uri="{BB962C8B-B14F-4D97-AF65-F5344CB8AC3E}">
        <p14:creationId xmlns:p14="http://schemas.microsoft.com/office/powerpoint/2010/main" val="217108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E932E5-46B6-988D-87B9-F3681E78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04665C-AE74-7024-5639-5F490F75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26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not enough/ or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C86A1D-74B0-E4F2-E321-E62A0E0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5A7DFD-1222-7CBA-5454-8712EFB7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of lots of IT companies</a:t>
            </a:r>
          </a:p>
          <a:p>
            <a:r>
              <a:rPr lang="en-US" dirty="0"/>
              <a:t>Finding hidden trends in data</a:t>
            </a:r>
          </a:p>
          <a:p>
            <a:r>
              <a:rPr lang="en-US" dirty="0"/>
              <a:t>Predicting outcomes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Natural language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D820D54-BD6C-B521-2FA7-4FB7D5D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Quantum computing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CA8013-5B52-EF24-C463-7DB41294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bits vs quantum bits</a:t>
            </a:r>
          </a:p>
          <a:p>
            <a:r>
              <a:rPr lang="en-US" dirty="0"/>
              <a:t>Superposition of states</a:t>
            </a:r>
          </a:p>
          <a:p>
            <a:r>
              <a:rPr lang="en-US" dirty="0"/>
              <a:t>Possible to revolutionize mathematical computations</a:t>
            </a:r>
          </a:p>
          <a:p>
            <a:pPr lvl="1"/>
            <a:r>
              <a:rPr lang="en-US" dirty="0"/>
              <a:t>Quantum computers are still under improvement, but algorithms are still constructed for near term quantum computers</a:t>
            </a:r>
          </a:p>
          <a:p>
            <a:r>
              <a:rPr lang="en-US" dirty="0"/>
              <a:t>Uses/promises: Fill in more keep it?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Quantum chemistry</a:t>
            </a:r>
          </a:p>
          <a:p>
            <a:pPr lvl="1"/>
            <a:r>
              <a:rPr lang="en-US" dirty="0"/>
              <a:t>Cyber security</a:t>
            </a:r>
          </a:p>
        </p:txBody>
      </p:sp>
    </p:spTree>
    <p:extLst>
      <p:ext uri="{BB962C8B-B14F-4D97-AF65-F5344CB8AC3E}">
        <p14:creationId xmlns:p14="http://schemas.microsoft.com/office/powerpoint/2010/main" val="425280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BEBD78-4F99-5CF9-6B93-BE70961D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A636C0-A658-9A51-E592-E3F6CF0E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in thesis</a:t>
            </a:r>
          </a:p>
          <a:p>
            <a:r>
              <a:rPr lang="en-US" dirty="0"/>
              <a:t>Main branches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Overfitting and different methods and such?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A319E5-85A9-F047-A0E7-D599A68A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5C76960-B1CE-D985-4AB6-40CB2340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4008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7B3E78-D40E-AC7D-237D-14E9D15E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Quantum Computing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579C27-6F0E-FBEB-7AC3-F9BCC1F1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stuff like that</a:t>
            </a:r>
          </a:p>
          <a:p>
            <a:r>
              <a:rPr lang="en-US" dirty="0"/>
              <a:t>Examples of quantum circuits and gates and such</a:t>
            </a:r>
          </a:p>
          <a:p>
            <a:r>
              <a:rPr lang="en-US" dirty="0"/>
              <a:t>Show some math?</a:t>
            </a:r>
          </a:p>
          <a:p>
            <a:r>
              <a:rPr lang="en-US" dirty="0"/>
              <a:t>Show expectation value of H</a:t>
            </a:r>
          </a:p>
        </p:txBody>
      </p:sp>
    </p:spTree>
    <p:extLst>
      <p:ext uri="{BB962C8B-B14F-4D97-AF65-F5344CB8AC3E}">
        <p14:creationId xmlns:p14="http://schemas.microsoft.com/office/powerpoint/2010/main" val="2859145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7594</TotalTime>
  <Words>1206</Words>
  <Application>Microsoft Macintosh PowerPoint</Application>
  <PresentationFormat>Widescreen</PresentationFormat>
  <Paragraphs>231</Paragraphs>
  <Slides>36</Slides>
  <Notes>2</Notes>
  <HiddenSlides>4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43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Studies of quantum boltzmann machines </vt:lpstr>
      <vt:lpstr>Outline</vt:lpstr>
      <vt:lpstr>Motivation </vt:lpstr>
      <vt:lpstr>Why is machine learning interesting</vt:lpstr>
      <vt:lpstr>Why is Quantum computing interesting</vt:lpstr>
      <vt:lpstr>Theory: Machine learning</vt:lpstr>
      <vt:lpstr>Neural networks</vt:lpstr>
      <vt:lpstr>Classical Boltzmann machines</vt:lpstr>
      <vt:lpstr>Theory: Quantum Computing</vt:lpstr>
      <vt:lpstr>Variational Quantum Boltzmann machine</vt:lpstr>
      <vt:lpstr>VARQbm: algorithm</vt:lpstr>
      <vt:lpstr>Main Challenge</vt:lpstr>
      <vt:lpstr>Method</vt:lpstr>
      <vt:lpstr>Ansatzes and Hamiltonians</vt:lpstr>
      <vt:lpstr>Neural Network- and Bias encoding</vt:lpstr>
      <vt:lpstr>Optimizers and such extra things</vt:lpstr>
      <vt:lpstr>Hydrogen Hamiltonian rewrite</vt:lpstr>
      <vt:lpstr>RBM using Neural network quantum states(NQS)</vt:lpstr>
      <vt:lpstr>Results: Training the QBM</vt:lpstr>
      <vt:lpstr>Results: Training the QBM</vt:lpstr>
      <vt:lpstr>Benchmark: Generation of approximate Gibbs states</vt:lpstr>
      <vt:lpstr>Benchmark: Generation of approximate Gibbs states</vt:lpstr>
      <vt:lpstr>Results: H1 Generating distribution</vt:lpstr>
      <vt:lpstr>Results: H2 Generating Bell State</vt:lpstr>
      <vt:lpstr>Discriminative Learning: Transaction dataset</vt:lpstr>
      <vt:lpstr>Transaction dataset</vt:lpstr>
      <vt:lpstr>RESULTS: TRANSACTION DATASET</vt:lpstr>
      <vt:lpstr>Handwritten digits dataset</vt:lpstr>
      <vt:lpstr>Results: handwritten digits</vt:lpstr>
      <vt:lpstr>FRANKE’S FUNCTION</vt:lpstr>
      <vt:lpstr>Varqbm: Ground state of H2</vt:lpstr>
      <vt:lpstr>RBM: Ground state of H2</vt:lpstr>
      <vt:lpstr>Conclusion</vt:lpstr>
      <vt:lpstr>Future prospects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39</cp:revision>
  <dcterms:created xsi:type="dcterms:W3CDTF">2022-01-20T15:19:46Z</dcterms:created>
  <dcterms:modified xsi:type="dcterms:W3CDTF">2022-08-05T13:26:51Z</dcterms:modified>
</cp:coreProperties>
</file>